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70" r:id="rId3"/>
    <p:sldId id="260" r:id="rId4"/>
    <p:sldId id="302" r:id="rId5"/>
    <p:sldId id="290" r:id="rId6"/>
    <p:sldId id="289" r:id="rId7"/>
    <p:sldId id="304" r:id="rId8"/>
    <p:sldId id="288" r:id="rId9"/>
    <p:sldId id="303" r:id="rId10"/>
    <p:sldId id="294" r:id="rId11"/>
    <p:sldId id="296" r:id="rId12"/>
    <p:sldId id="301" r:id="rId13"/>
    <p:sldId id="297" r:id="rId14"/>
    <p:sldId id="298" r:id="rId15"/>
    <p:sldId id="299" r:id="rId16"/>
    <p:sldId id="300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0"/>
    <p:restoredTop sz="89858"/>
  </p:normalViewPr>
  <p:slideViewPr>
    <p:cSldViewPr snapToGrid="0" snapToObjects="1">
      <p:cViewPr>
        <p:scale>
          <a:sx n="106" d="100"/>
          <a:sy n="10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98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69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39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395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89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9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genes with high counts, both the VST and the </a:t>
            </a:r>
            <a:r>
              <a:rPr lang="en-GB" dirty="0" err="1"/>
              <a:t>rlog</a:t>
            </a:r>
            <a:r>
              <a:rPr lang="en-GB" dirty="0"/>
              <a:t> will give similar result to the ordinary log2 transformation of normalized counts.</a:t>
            </a:r>
          </a:p>
          <a:p>
            <a:r>
              <a:rPr lang="en-GB" dirty="0"/>
              <a:t>The VST or </a:t>
            </a:r>
            <a:r>
              <a:rPr lang="en-GB" dirty="0" err="1"/>
              <a:t>rlog</a:t>
            </a:r>
            <a:r>
              <a:rPr lang="en-GB" dirty="0"/>
              <a:t>-transformed data then become approximately </a:t>
            </a:r>
            <a:r>
              <a:rPr lang="en-GB" dirty="0" err="1"/>
              <a:t>homoskedastic</a:t>
            </a:r>
            <a:r>
              <a:rPr lang="en-GB" dirty="0"/>
              <a:t> (more flat trend in the </a:t>
            </a:r>
            <a:r>
              <a:rPr lang="en-GB" i="1" dirty="0" err="1"/>
              <a:t>meanSdPlot</a:t>
            </a:r>
            <a:r>
              <a:rPr lang="en-GB" dirty="0"/>
              <a:t>), and can be used directly for computing distances between samples. </a:t>
            </a:r>
          </a:p>
          <a:p>
            <a:pPr marL="228600" indent="-228600">
              <a:buAutoNum type="arabicPeriod"/>
            </a:pPr>
            <a:r>
              <a:rPr lang="en-GB" dirty="0"/>
              <a:t>The VST is much faster to compute and is less sensitive to high count outliers than the </a:t>
            </a:r>
            <a:r>
              <a:rPr lang="en-GB" dirty="0" err="1"/>
              <a:t>rlog</a:t>
            </a:r>
            <a:r>
              <a:rPr lang="en-GB" dirty="0"/>
              <a:t>.</a:t>
            </a:r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dirty="0" err="1"/>
              <a:t>rlog</a:t>
            </a:r>
            <a:r>
              <a:rPr lang="en-GB" dirty="0"/>
              <a:t> tends to work well on small datasets (n &lt; 30), potentially outperforming the VST when there is a wide range of sequencing depth across samples (an order of magnitude difference)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4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genes with high counts, both the VST and the </a:t>
            </a:r>
            <a:r>
              <a:rPr lang="en-GB" dirty="0" err="1"/>
              <a:t>rlog</a:t>
            </a:r>
            <a:r>
              <a:rPr lang="en-GB" dirty="0"/>
              <a:t> will give similar result to the ordinary log2 transformation of normalized counts.</a:t>
            </a:r>
          </a:p>
          <a:p>
            <a:r>
              <a:rPr lang="en-GB" dirty="0"/>
              <a:t>The VST or </a:t>
            </a:r>
            <a:r>
              <a:rPr lang="en-GB" dirty="0" err="1"/>
              <a:t>rlog</a:t>
            </a:r>
            <a:r>
              <a:rPr lang="en-GB" dirty="0"/>
              <a:t>-transformed data then become approximately </a:t>
            </a:r>
            <a:r>
              <a:rPr lang="en-GB" dirty="0" err="1"/>
              <a:t>homoskedastic</a:t>
            </a:r>
            <a:r>
              <a:rPr lang="en-GB" dirty="0"/>
              <a:t> (more flat trend in the </a:t>
            </a:r>
            <a:r>
              <a:rPr lang="en-GB" i="1" dirty="0" err="1"/>
              <a:t>meanSdPlot</a:t>
            </a:r>
            <a:r>
              <a:rPr lang="en-GB" dirty="0"/>
              <a:t>), and can be used directly for computing distances between samples. </a:t>
            </a:r>
          </a:p>
          <a:p>
            <a:pPr marL="228600" indent="-228600">
              <a:buAutoNum type="arabicPeriod"/>
            </a:pPr>
            <a:r>
              <a:rPr lang="en-GB" dirty="0"/>
              <a:t>The VST is much faster to compute and is less sensitive to high count outliers than the </a:t>
            </a:r>
            <a:r>
              <a:rPr lang="en-GB" dirty="0" err="1"/>
              <a:t>rlog</a:t>
            </a:r>
            <a:r>
              <a:rPr lang="en-GB" dirty="0"/>
              <a:t>.</a:t>
            </a:r>
          </a:p>
          <a:p>
            <a:pPr marL="228600" indent="-228600">
              <a:buAutoNum type="arabicPeriod"/>
            </a:pPr>
            <a:r>
              <a:rPr lang="en-GB" dirty="0"/>
              <a:t>The </a:t>
            </a:r>
            <a:r>
              <a:rPr lang="en-GB" dirty="0" err="1"/>
              <a:t>rlog</a:t>
            </a:r>
            <a:r>
              <a:rPr lang="en-GB" dirty="0"/>
              <a:t> tends to work well on small datasets (n &lt; 30), potentially outperforming the VST when there is a wide range of sequencing depth across samples (an order of magnitude difference)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78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4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1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0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C157-0137-704A-BA98-BF7F4886514A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CA42-8503-2A40-9699-0ED96D92BA28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FC6-F4F0-9840-A086-C4A5D5CA9181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512B-C042-DF49-B777-BF075CEE1F47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0AEC-B15C-4842-B0A0-4A33615D364B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CE744-5EB9-D542-A6B1-BE9FF282BB76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43AF-D45E-E246-A465-36D735EA1F77}" type="datetime1">
              <a:rPr lang="da-DK" smtClean="0"/>
              <a:t>16.08.2022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692B-66FA-ED42-B4A5-40406B64AB90}" type="datetime1">
              <a:rPr lang="da-DK" smtClean="0"/>
              <a:t>16.08.2022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CEF3-98EA-FE48-B850-53A9CDC2EFCF}" type="datetime1">
              <a:rPr lang="da-DK" smtClean="0"/>
              <a:t>16.08.2022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18E6-FE1D-1A4C-8B03-64A7E8A20BF8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F5D0-C9B9-5B49-A7F8-452CAA6F9FE7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C96CB-0E00-AC42-AD7D-D35C333C27B7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>
                <a:solidFill>
                  <a:srgbClr val="FFFFFF"/>
                </a:solidFill>
              </a:rPr>
              <a:t>Exploratory </a:t>
            </a:r>
            <a:r>
              <a:rPr lang="en-GB" sz="4400" b="1" dirty="0">
                <a:solidFill>
                  <a:srgbClr val="FFFFFF"/>
                </a:solidFill>
              </a:rPr>
              <a:t>analysis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Principal Component Analysis</a:t>
            </a:r>
          </a:p>
          <a:p>
            <a:r>
              <a:rPr lang="en-GB" sz="2400" dirty="0"/>
              <a:t>Visualize variation dataset of high dimensionality</a:t>
            </a:r>
          </a:p>
          <a:p>
            <a:r>
              <a:rPr lang="en-GB" sz="2400" dirty="0"/>
              <a:t>Number of genes equals number of dimensions (d)</a:t>
            </a:r>
          </a:p>
          <a:p>
            <a:r>
              <a:rPr lang="en-GB" sz="2400" dirty="0"/>
              <a:t>We can only interpret 2 or 3 dimensions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76F495-62A7-4831-A0FC-32B2BF90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35178"/>
              </p:ext>
            </p:extLst>
          </p:nvPr>
        </p:nvGraphicFramePr>
        <p:xfrm>
          <a:off x="838200" y="4206586"/>
          <a:ext cx="5741020" cy="214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439">
                  <a:extLst>
                    <a:ext uri="{9D8B030D-6E8A-4147-A177-3AD203B41FA5}">
                      <a16:colId xmlns:a16="http://schemas.microsoft.com/office/drawing/2014/main" val="2324861772"/>
                    </a:ext>
                  </a:extLst>
                </a:gridCol>
                <a:gridCol w="1605776">
                  <a:extLst>
                    <a:ext uri="{9D8B030D-6E8A-4147-A177-3AD203B41FA5}">
                      <a16:colId xmlns:a16="http://schemas.microsoft.com/office/drawing/2014/main" val="2401434924"/>
                    </a:ext>
                  </a:extLst>
                </a:gridCol>
                <a:gridCol w="1717287">
                  <a:extLst>
                    <a:ext uri="{9D8B030D-6E8A-4147-A177-3AD203B41FA5}">
                      <a16:colId xmlns:a16="http://schemas.microsoft.com/office/drawing/2014/main" val="583920701"/>
                    </a:ext>
                  </a:extLst>
                </a:gridCol>
                <a:gridCol w="1070518">
                  <a:extLst>
                    <a:ext uri="{9D8B030D-6E8A-4147-A177-3AD203B41FA5}">
                      <a16:colId xmlns:a16="http://schemas.microsoft.com/office/drawing/2014/main" val="220595442"/>
                    </a:ext>
                  </a:extLst>
                </a:gridCol>
              </a:tblGrid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K" dirty="0"/>
                        <a:t>ene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 = 100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2921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EF2A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1145.39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1176.62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224414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ACBD1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16.92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16.88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64870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d = 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640207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6A6C96D9-B3CC-07FD-E267-1A72BB62AE08}"/>
              </a:ext>
            </a:extLst>
          </p:cNvPr>
          <p:cNvSpPr/>
          <p:nvPr/>
        </p:nvSpPr>
        <p:spPr>
          <a:xfrm>
            <a:off x="6779942" y="4835420"/>
            <a:ext cx="1170878" cy="512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3900C-CE37-2BAB-FABE-2D80A5652EA9}"/>
              </a:ext>
            </a:extLst>
          </p:cNvPr>
          <p:cNvCxnSpPr>
            <a:cxnSpLocks/>
          </p:cNvCxnSpPr>
          <p:nvPr/>
        </p:nvCxnSpPr>
        <p:spPr>
          <a:xfrm>
            <a:off x="9632056" y="3914078"/>
            <a:ext cx="0" cy="216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D628-DC40-51A5-9145-55415FD97A1C}"/>
              </a:ext>
            </a:extLst>
          </p:cNvPr>
          <p:cNvCxnSpPr>
            <a:cxnSpLocks/>
          </p:cNvCxnSpPr>
          <p:nvPr/>
        </p:nvCxnSpPr>
        <p:spPr>
          <a:xfrm flipH="1">
            <a:off x="8552056" y="4994078"/>
            <a:ext cx="216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DC8893-C238-F651-295A-EFD55BAB910E}"/>
              </a:ext>
            </a:extLst>
          </p:cNvPr>
          <p:cNvCxnSpPr>
            <a:cxnSpLocks/>
          </p:cNvCxnSpPr>
          <p:nvPr/>
        </p:nvCxnSpPr>
        <p:spPr>
          <a:xfrm rot="2700000">
            <a:off x="9632056" y="3914078"/>
            <a:ext cx="0" cy="216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105854-68F8-AD67-3A6D-FED0906823A7}"/>
              </a:ext>
            </a:extLst>
          </p:cNvPr>
          <p:cNvSpPr txBox="1"/>
          <p:nvPr/>
        </p:nvSpPr>
        <p:spPr>
          <a:xfrm>
            <a:off x="10809841" y="48094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ADD2D-CA90-7403-0B85-26EF63ADE968}"/>
              </a:ext>
            </a:extLst>
          </p:cNvPr>
          <p:cNvSpPr txBox="1"/>
          <p:nvPr/>
        </p:nvSpPr>
        <p:spPr>
          <a:xfrm>
            <a:off x="9487625" y="352284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264D-B5DD-A953-242F-E29354581747}"/>
              </a:ext>
            </a:extLst>
          </p:cNvPr>
          <p:cNvSpPr txBox="1"/>
          <p:nvPr/>
        </p:nvSpPr>
        <p:spPr>
          <a:xfrm>
            <a:off x="8689852" y="569955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z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DE114E5-9122-0D7F-3115-ABC66FA1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2421"/>
          </a:xfrm>
        </p:spPr>
        <p:txBody>
          <a:bodyPr>
            <a:normAutofit/>
          </a:bodyPr>
          <a:lstStyle/>
          <a:p>
            <a:r>
              <a:rPr lang="en-GB" sz="2400" dirty="0"/>
              <a:t>Variation of genes is collapsed into Principal Components (PCs)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2478E1-E32B-54B3-1104-7C79414655C2}"/>
              </a:ext>
            </a:extLst>
          </p:cNvPr>
          <p:cNvCxnSpPr>
            <a:cxnSpLocks/>
          </p:cNvCxnSpPr>
          <p:nvPr/>
        </p:nvCxnSpPr>
        <p:spPr>
          <a:xfrm flipH="1">
            <a:off x="559506" y="5387196"/>
            <a:ext cx="360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BA93A4-45EC-450A-C326-C0D21004DEC1}"/>
              </a:ext>
            </a:extLst>
          </p:cNvPr>
          <p:cNvSpPr txBox="1"/>
          <p:nvPr/>
        </p:nvSpPr>
        <p:spPr>
          <a:xfrm>
            <a:off x="1443293" y="5562213"/>
            <a:ext cx="182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geneB Expression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3220FB-2F7F-7F8F-1A6D-516FAA1F81C9}"/>
              </a:ext>
            </a:extLst>
          </p:cNvPr>
          <p:cNvSpPr/>
          <p:nvPr/>
        </p:nvSpPr>
        <p:spPr>
          <a:xfrm>
            <a:off x="848976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8971EA-20F9-998E-1040-C1BACA0C87A6}"/>
              </a:ext>
            </a:extLst>
          </p:cNvPr>
          <p:cNvSpPr/>
          <p:nvPr/>
        </p:nvSpPr>
        <p:spPr>
          <a:xfrm>
            <a:off x="1059456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297DA-71CB-573E-7E7B-B4571AABC8A4}"/>
              </a:ext>
            </a:extLst>
          </p:cNvPr>
          <p:cNvSpPr/>
          <p:nvPr/>
        </p:nvSpPr>
        <p:spPr>
          <a:xfrm>
            <a:off x="638497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E90B48-4898-4090-7ED1-486855136D2F}"/>
              </a:ext>
            </a:extLst>
          </p:cNvPr>
          <p:cNvSpPr/>
          <p:nvPr/>
        </p:nvSpPr>
        <p:spPr>
          <a:xfrm>
            <a:off x="3350518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1E200-A10D-E185-AE64-19FEFC6BE312}"/>
              </a:ext>
            </a:extLst>
          </p:cNvPr>
          <p:cNvSpPr/>
          <p:nvPr/>
        </p:nvSpPr>
        <p:spPr>
          <a:xfrm>
            <a:off x="3560998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D90B-CB12-5AD4-72F9-93A098C1DDDD}"/>
              </a:ext>
            </a:extLst>
          </p:cNvPr>
          <p:cNvSpPr/>
          <p:nvPr/>
        </p:nvSpPr>
        <p:spPr>
          <a:xfrm>
            <a:off x="3140039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2C4305-064B-E89E-2823-E8EBA659A718}"/>
              </a:ext>
            </a:extLst>
          </p:cNvPr>
          <p:cNvCxnSpPr>
            <a:cxnSpLocks/>
          </p:cNvCxnSpPr>
          <p:nvPr/>
        </p:nvCxnSpPr>
        <p:spPr>
          <a:xfrm flipH="1">
            <a:off x="571407" y="3524731"/>
            <a:ext cx="360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093057-98B8-0233-67E0-9FC24CE28FEB}"/>
              </a:ext>
            </a:extLst>
          </p:cNvPr>
          <p:cNvSpPr txBox="1"/>
          <p:nvPr/>
        </p:nvSpPr>
        <p:spPr>
          <a:xfrm>
            <a:off x="1455194" y="3699748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geneA Expression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6CC83-4C38-21A5-8151-A87FEE44D93B}"/>
              </a:ext>
            </a:extLst>
          </p:cNvPr>
          <p:cNvSpPr/>
          <p:nvPr/>
        </p:nvSpPr>
        <p:spPr>
          <a:xfrm>
            <a:off x="1955176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E1A9FE-D589-8EC3-5CB2-E99786ABEA16}"/>
              </a:ext>
            </a:extLst>
          </p:cNvPr>
          <p:cNvSpPr/>
          <p:nvPr/>
        </p:nvSpPr>
        <p:spPr>
          <a:xfrm>
            <a:off x="222274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74B1A9-B185-0705-4A54-185B302AAD1D}"/>
              </a:ext>
            </a:extLst>
          </p:cNvPr>
          <p:cNvSpPr/>
          <p:nvPr/>
        </p:nvSpPr>
        <p:spPr>
          <a:xfrm>
            <a:off x="1580296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FED103-E68F-9FBE-7D74-C0ED762FA418}"/>
              </a:ext>
            </a:extLst>
          </p:cNvPr>
          <p:cNvSpPr/>
          <p:nvPr/>
        </p:nvSpPr>
        <p:spPr>
          <a:xfrm>
            <a:off x="210226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0A2FDA-B592-DC26-2AC4-BCEBBADE0DF1}"/>
              </a:ext>
            </a:extLst>
          </p:cNvPr>
          <p:cNvSpPr/>
          <p:nvPr/>
        </p:nvSpPr>
        <p:spPr>
          <a:xfrm>
            <a:off x="258761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5CB751-20FE-DB2A-803F-BF039E0AD73B}"/>
              </a:ext>
            </a:extLst>
          </p:cNvPr>
          <p:cNvSpPr/>
          <p:nvPr/>
        </p:nvSpPr>
        <p:spPr>
          <a:xfrm>
            <a:off x="1748502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2EAF96-BD91-3223-BFF3-F10E241D814A}"/>
              </a:ext>
            </a:extLst>
          </p:cNvPr>
          <p:cNvSpPr txBox="1"/>
          <p:nvPr/>
        </p:nvSpPr>
        <p:spPr>
          <a:xfrm>
            <a:off x="1508650" y="2762227"/>
            <a:ext cx="153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Little variation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C581279-F000-3A77-5301-4C647AA9ED52}"/>
              </a:ext>
            </a:extLst>
          </p:cNvPr>
          <p:cNvSpPr/>
          <p:nvPr/>
        </p:nvSpPr>
        <p:spPr>
          <a:xfrm rot="16200000">
            <a:off x="2155279" y="2631830"/>
            <a:ext cx="176561" cy="1440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9A096-D663-1EF9-72EF-A904335FF3CE}"/>
              </a:ext>
            </a:extLst>
          </p:cNvPr>
          <p:cNvSpPr txBox="1"/>
          <p:nvPr/>
        </p:nvSpPr>
        <p:spPr>
          <a:xfrm>
            <a:off x="1498516" y="4611877"/>
            <a:ext cx="15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Highly variable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88E94FFF-9963-A67E-D165-E21AA3EBC319}"/>
              </a:ext>
            </a:extLst>
          </p:cNvPr>
          <p:cNvSpPr/>
          <p:nvPr/>
        </p:nvSpPr>
        <p:spPr>
          <a:xfrm rot="16200000">
            <a:off x="2092422" y="3592759"/>
            <a:ext cx="176561" cy="3096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E562B6DB-2DCC-7EF8-25E5-B3891CA9D8A5}"/>
              </a:ext>
            </a:extLst>
          </p:cNvPr>
          <p:cNvGrpSpPr/>
          <p:nvPr/>
        </p:nvGrpSpPr>
        <p:grpSpPr>
          <a:xfrm>
            <a:off x="4492831" y="2740546"/>
            <a:ext cx="4105731" cy="3747467"/>
            <a:chOff x="4492831" y="2740546"/>
            <a:chExt cx="4105731" cy="3747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5AEA90-24FF-2C02-B30A-6F2FF9051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18521" y="3128599"/>
              <a:ext cx="0" cy="28800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401082-C214-F26F-4630-2C5B9CE5B0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8521" y="6008599"/>
              <a:ext cx="2880000" cy="0"/>
            </a:xfrm>
            <a:prstGeom prst="line">
              <a:avLst/>
            </a:prstGeom>
            <a:ln w="38100">
              <a:solidFill>
                <a:srgbClr val="106B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80F432-CF45-84F4-9913-43D6F2D9DFCE}"/>
                </a:ext>
              </a:extLst>
            </p:cNvPr>
            <p:cNvSpPr txBox="1"/>
            <p:nvPr/>
          </p:nvSpPr>
          <p:spPr>
            <a:xfrm>
              <a:off x="7821105" y="6118681"/>
              <a:ext cx="77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dirty="0"/>
                <a:t>geneA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866586-8044-D782-CEC6-5E6D7F07F2F4}"/>
                </a:ext>
              </a:extLst>
            </p:cNvPr>
            <p:cNvSpPr txBox="1"/>
            <p:nvPr/>
          </p:nvSpPr>
          <p:spPr>
            <a:xfrm>
              <a:off x="5398287" y="2740546"/>
              <a:ext cx="7694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K" dirty="0"/>
                <a:t>geneB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52E2FB7-3280-EDAE-7F76-449AB5D0442B}"/>
                </a:ext>
              </a:extLst>
            </p:cNvPr>
            <p:cNvGrpSpPr/>
            <p:nvPr/>
          </p:nvGrpSpPr>
          <p:grpSpPr>
            <a:xfrm rot="5400000">
              <a:off x="5608984" y="4165969"/>
              <a:ext cx="2622982" cy="971731"/>
              <a:chOff x="8327160" y="3599997"/>
              <a:chExt cx="2622982" cy="971731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2A41B4C-4713-8538-792D-117BD38D1F29}"/>
                  </a:ext>
                </a:extLst>
              </p:cNvPr>
              <p:cNvSpPr/>
              <p:nvPr/>
            </p:nvSpPr>
            <p:spPr>
              <a:xfrm>
                <a:off x="8526485" y="3680426"/>
                <a:ext cx="180000" cy="180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399EB1B-9845-D135-4EB7-0DB09E5659A5}"/>
                  </a:ext>
                </a:extLst>
              </p:cNvPr>
              <p:cNvSpPr/>
              <p:nvPr/>
            </p:nvSpPr>
            <p:spPr>
              <a:xfrm>
                <a:off x="8748138" y="3948054"/>
                <a:ext cx="180000" cy="180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717296-4FC8-44D4-8098-403895296A56}"/>
                  </a:ext>
                </a:extLst>
              </p:cNvPr>
              <p:cNvSpPr/>
              <p:nvPr/>
            </p:nvSpPr>
            <p:spPr>
              <a:xfrm>
                <a:off x="8327160" y="4148771"/>
                <a:ext cx="180000" cy="180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3E8735-2A56-5F6C-ADA0-1E375A431065}"/>
                  </a:ext>
                </a:extLst>
              </p:cNvPr>
              <p:cNvSpPr/>
              <p:nvPr/>
            </p:nvSpPr>
            <p:spPr>
              <a:xfrm>
                <a:off x="10559659" y="4391728"/>
                <a:ext cx="180000" cy="180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9F53AA1-0E60-E2D3-D752-E33D27E9FABB}"/>
                  </a:ext>
                </a:extLst>
              </p:cNvPr>
              <p:cNvSpPr/>
              <p:nvPr/>
            </p:nvSpPr>
            <p:spPr>
              <a:xfrm>
                <a:off x="10770142" y="3599997"/>
                <a:ext cx="180000" cy="180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10C04C8-8266-375B-4B70-9F9418F1A583}"/>
                  </a:ext>
                </a:extLst>
              </p:cNvPr>
              <p:cNvSpPr/>
              <p:nvPr/>
            </p:nvSpPr>
            <p:spPr>
              <a:xfrm>
                <a:off x="10349179" y="3934531"/>
                <a:ext cx="180000" cy="180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34F53E-21F2-0EB0-ABF0-FDFEDA1B0916}"/>
                </a:ext>
              </a:extLst>
            </p:cNvPr>
            <p:cNvSpPr/>
            <p:nvPr/>
          </p:nvSpPr>
          <p:spPr>
            <a:xfrm>
              <a:off x="4492831" y="4089233"/>
              <a:ext cx="919476" cy="46531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5799D2DB-4DF1-75CD-401D-7B0100D6F6E9}"/>
              </a:ext>
            </a:extLst>
          </p:cNvPr>
          <p:cNvGrpSpPr/>
          <p:nvPr/>
        </p:nvGrpSpPr>
        <p:grpSpPr>
          <a:xfrm>
            <a:off x="8953390" y="3361194"/>
            <a:ext cx="2710976" cy="1703535"/>
            <a:chOff x="8953390" y="3361194"/>
            <a:chExt cx="2710976" cy="170353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786DA2D-F93C-8ECF-0CB4-3ADE7DBDB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6922" y="3549944"/>
              <a:ext cx="268744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4B9C8E4-9B23-48D9-FCBA-86535F785F4C}"/>
                </a:ext>
              </a:extLst>
            </p:cNvPr>
            <p:cNvSpPr txBox="1"/>
            <p:nvPr/>
          </p:nvSpPr>
          <p:spPr>
            <a:xfrm>
              <a:off x="10034299" y="372893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dirty="0"/>
                <a:t>PC1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0669734-6D2B-FA70-108E-66C4A33535B3}"/>
                </a:ext>
              </a:extLst>
            </p:cNvPr>
            <p:cNvSpPr/>
            <p:nvPr/>
          </p:nvSpPr>
          <p:spPr>
            <a:xfrm>
              <a:off x="9266470" y="3361194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A2BB2E-26F7-547B-1F63-32D8A58D1E0F}"/>
                </a:ext>
              </a:extLst>
            </p:cNvPr>
            <p:cNvSpPr/>
            <p:nvPr/>
          </p:nvSpPr>
          <p:spPr>
            <a:xfrm>
              <a:off x="9398893" y="3450402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276E26C-3240-56A2-2727-468D57297EF8}"/>
                </a:ext>
              </a:extLst>
            </p:cNvPr>
            <p:cNvSpPr/>
            <p:nvPr/>
          </p:nvSpPr>
          <p:spPr>
            <a:xfrm>
              <a:off x="9122897" y="3450402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68F95A0-6177-1146-3F46-06655BF166F0}"/>
                </a:ext>
              </a:extLst>
            </p:cNvPr>
            <p:cNvSpPr/>
            <p:nvPr/>
          </p:nvSpPr>
          <p:spPr>
            <a:xfrm>
              <a:off x="11076645" y="3436880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E0EBC52-62F2-4228-D147-53E915B23632}"/>
                </a:ext>
              </a:extLst>
            </p:cNvPr>
            <p:cNvSpPr/>
            <p:nvPr/>
          </p:nvSpPr>
          <p:spPr>
            <a:xfrm>
              <a:off x="11264822" y="3436880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5ADF62-CE1D-92BC-2471-E61B1859F464}"/>
                </a:ext>
              </a:extLst>
            </p:cNvPr>
            <p:cNvSpPr/>
            <p:nvPr/>
          </p:nvSpPr>
          <p:spPr>
            <a:xfrm>
              <a:off x="10988828" y="3548390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8F70E535-22E5-3F5E-CD44-AD258E444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3390" y="4516406"/>
              <a:ext cx="268744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2204DA9F-9E98-45F6-E04E-BCE628BC7205}"/>
                </a:ext>
              </a:extLst>
            </p:cNvPr>
            <p:cNvSpPr txBox="1"/>
            <p:nvPr/>
          </p:nvSpPr>
          <p:spPr>
            <a:xfrm>
              <a:off x="10010767" y="469539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dirty="0"/>
                <a:t>PC2</a:t>
              </a:r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16399232-25FF-9E63-0C99-4E90115F5CE9}"/>
                </a:ext>
              </a:extLst>
            </p:cNvPr>
            <p:cNvSpPr/>
            <p:nvPr/>
          </p:nvSpPr>
          <p:spPr>
            <a:xfrm>
              <a:off x="10011209" y="4435806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0F368F1D-EE15-4B09-12C7-13A2413C3398}"/>
                </a:ext>
              </a:extLst>
            </p:cNvPr>
            <p:cNvSpPr/>
            <p:nvPr/>
          </p:nvSpPr>
          <p:spPr>
            <a:xfrm>
              <a:off x="10235117" y="4438234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71DCD2A4-5AE6-916F-AA94-354603E854F7}"/>
                </a:ext>
              </a:extLst>
            </p:cNvPr>
            <p:cNvSpPr/>
            <p:nvPr/>
          </p:nvSpPr>
          <p:spPr>
            <a:xfrm>
              <a:off x="10101209" y="4435806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0C9DE033-A0B2-E091-B9F2-38C19510136D}"/>
                </a:ext>
              </a:extLst>
            </p:cNvPr>
            <p:cNvSpPr/>
            <p:nvPr/>
          </p:nvSpPr>
          <p:spPr>
            <a:xfrm>
              <a:off x="10393705" y="4435806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AF3A3F73-E5B5-E5C5-B618-BD541E8992B8}"/>
                </a:ext>
              </a:extLst>
            </p:cNvPr>
            <p:cNvSpPr/>
            <p:nvPr/>
          </p:nvSpPr>
          <p:spPr>
            <a:xfrm>
              <a:off x="10264033" y="4445710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FD3CB855-B03A-A12C-A7E1-284E2EF0D687}"/>
                </a:ext>
              </a:extLst>
            </p:cNvPr>
            <p:cNvSpPr/>
            <p:nvPr/>
          </p:nvSpPr>
          <p:spPr>
            <a:xfrm>
              <a:off x="10329206" y="4425902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4CB34-608D-EDF3-3F0D-5C65AE1A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8828" y="6401753"/>
            <a:ext cx="1005052" cy="369331"/>
          </a:xfrm>
        </p:spPr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B3DBD6F2-D55E-43E8-8D02-DC033505CB42}"/>
              </a:ext>
            </a:extLst>
          </p:cNvPr>
          <p:cNvGrpSpPr/>
          <p:nvPr/>
        </p:nvGrpSpPr>
        <p:grpSpPr>
          <a:xfrm>
            <a:off x="6423968" y="2589157"/>
            <a:ext cx="3004811" cy="3284169"/>
            <a:chOff x="9628643" y="-1205529"/>
            <a:chExt cx="3004811" cy="3284169"/>
          </a:xfrm>
        </p:grpSpPr>
        <p:cxnSp>
          <p:nvCxnSpPr>
            <p:cNvPr id="2050" name="Straight Connector 2049">
              <a:extLst>
                <a:ext uri="{FF2B5EF4-FFF2-40B4-BE49-F238E27FC236}">
                  <a16:creationId xmlns:a16="http://schemas.microsoft.com/office/drawing/2014/main" id="{FDC8FDD2-7FFC-0381-CAA0-B7CCB7F7C3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53193" y="-572171"/>
              <a:ext cx="396842" cy="2650811"/>
            </a:xfrm>
            <a:prstGeom prst="line">
              <a:avLst/>
            </a:prstGeom>
            <a:ln w="38100"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Connector 2054">
              <a:extLst>
                <a:ext uri="{FF2B5EF4-FFF2-40B4-BE49-F238E27FC236}">
                  <a16:creationId xmlns:a16="http://schemas.microsoft.com/office/drawing/2014/main" id="{5DDC2178-0438-01B2-8DC0-519414593489}"/>
                </a:ext>
              </a:extLst>
            </p:cNvPr>
            <p:cNvCxnSpPr>
              <a:cxnSpLocks/>
            </p:cNvCxnSpPr>
            <p:nvPr/>
          </p:nvCxnSpPr>
          <p:spPr>
            <a:xfrm>
              <a:off x="9628643" y="702049"/>
              <a:ext cx="1040000" cy="153884"/>
            </a:xfrm>
            <a:prstGeom prst="line">
              <a:avLst/>
            </a:prstGeom>
            <a:ln w="38100"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3D5E1252-2FF3-6C37-5ADF-FB421EE03C0E}"/>
                </a:ext>
              </a:extLst>
            </p:cNvPr>
            <p:cNvSpPr txBox="1"/>
            <p:nvPr/>
          </p:nvSpPr>
          <p:spPr>
            <a:xfrm>
              <a:off x="9681044" y="-1205529"/>
              <a:ext cx="22973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u="sng" dirty="0"/>
                <a:t>PC1</a:t>
              </a:r>
            </a:p>
            <a:p>
              <a:r>
                <a:rPr lang="en-DK" dirty="0"/>
                <a:t>1st maximum variance</a:t>
              </a:r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9738C6D3-C3B4-5A80-E0F9-5B3D0F236F64}"/>
                </a:ext>
              </a:extLst>
            </p:cNvPr>
            <p:cNvSpPr txBox="1"/>
            <p:nvPr/>
          </p:nvSpPr>
          <p:spPr>
            <a:xfrm>
              <a:off x="10256585" y="868821"/>
              <a:ext cx="23768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u="sng" dirty="0"/>
                <a:t>PC2</a:t>
              </a:r>
            </a:p>
            <a:p>
              <a:r>
                <a:rPr lang="en-DK" dirty="0"/>
                <a:t>2nd maximum variance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6CC6FD-6035-80D2-2D2C-FFC2EC6ED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8"/>
          <a:stretch/>
        </p:blipFill>
        <p:spPr bwMode="auto">
          <a:xfrm>
            <a:off x="6296722" y="3429000"/>
            <a:ext cx="5326410" cy="32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Variation of genes is collapsed into Principal Components (PCs)</a:t>
            </a:r>
          </a:p>
          <a:p>
            <a:endParaRPr lang="en-GB" sz="2400" dirty="0"/>
          </a:p>
          <a:p>
            <a:r>
              <a:rPr lang="en-GB" sz="2400" dirty="0"/>
              <a:t>Samples with similar gene expression related to PCs will be together</a:t>
            </a:r>
          </a:p>
          <a:p>
            <a:endParaRPr lang="en-GB" sz="2400" dirty="0"/>
          </a:p>
          <a:p>
            <a:r>
              <a:rPr lang="en-GB" sz="2400" dirty="0"/>
              <a:t>First PCs contain most variation</a:t>
            </a:r>
          </a:p>
          <a:p>
            <a:pPr lvl="1"/>
            <a:r>
              <a:rPr lang="en-GB" dirty="0"/>
              <a:t>Usually PC1-PC4 are used</a:t>
            </a:r>
          </a:p>
          <a:p>
            <a:endParaRPr lang="en-GB" sz="2400" dirty="0"/>
          </a:p>
          <a:p>
            <a:r>
              <a:rPr lang="en-GB" sz="2400" dirty="0"/>
              <a:t>We need metadata to understand </a:t>
            </a:r>
          </a:p>
          <a:p>
            <a:pPr marL="0" indent="0">
              <a:buNone/>
            </a:pPr>
            <a:r>
              <a:rPr lang="en-GB" sz="2400" dirty="0"/>
              <a:t>   source of variation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957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F674F6C-F9BE-4E70-F372-0A568C50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4137890"/>
            <a:ext cx="5047218" cy="25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" y="2402193"/>
            <a:ext cx="6006678" cy="377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DAA04D-21A9-5DB1-F136-600CE685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1417709"/>
            <a:ext cx="5314068" cy="27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B5A44A-52F0-79BB-3089-D77093992398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3B37D7B-8280-A2FE-7150-84B4DBFB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13" y="1743323"/>
            <a:ext cx="4493455" cy="45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need meta-data to understand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1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5A92105-1712-C5B9-A8E7-62EFFDC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4048326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5552B70-3B4C-EC5D-4209-ED8C4D39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1380753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2F65AB-2B87-64EB-9E5D-398D0092D58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0D8E9B-B4C6-146C-744B-3C1D267EA1B6}"/>
              </a:ext>
            </a:extLst>
          </p:cNvPr>
          <p:cNvSpPr txBox="1">
            <a:spLocks/>
          </p:cNvSpPr>
          <p:nvPr/>
        </p:nvSpPr>
        <p:spPr>
          <a:xfrm>
            <a:off x="1304613" y="1743323"/>
            <a:ext cx="4493455" cy="45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We need meta-data to understand</a:t>
            </a:r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9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5AA8DD-B36B-2458-EBA4-49CD30A1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07" y="2566881"/>
            <a:ext cx="5452794" cy="28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6619DE-0614-F57B-8878-00833A9FF39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2115B20-6729-1A56-FBF6-65907A32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13" y="1743323"/>
            <a:ext cx="4493455" cy="45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need meta-data to understand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71385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Heatmaps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049" y="2109797"/>
            <a:ext cx="5013960" cy="44064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/>
              <a:t>Hierarchical clustering and heatmaps</a:t>
            </a:r>
            <a:endParaRPr lang="en-GB" sz="2400" dirty="0"/>
          </a:p>
          <a:p>
            <a:pPr>
              <a:lnSpc>
                <a:spcPct val="110000"/>
              </a:lnSpc>
            </a:pPr>
            <a:r>
              <a:rPr lang="en-GB" sz="2400" dirty="0"/>
              <a:t>Cluster/group samples together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Can use: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Gene expression distances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Correlations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Heatmap and dendrogram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Complements the 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F1C128-84B7-98CA-7A05-1BD9524A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627" y="2647189"/>
            <a:ext cx="5873945" cy="33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D1661E-BDA7-2A40-9EAF-D242CF21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0" b="11435"/>
          <a:stretch/>
        </p:blipFill>
        <p:spPr>
          <a:xfrm>
            <a:off x="5746044" y="2423231"/>
            <a:ext cx="5472966" cy="420793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7183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Visualization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6259"/>
            <a:ext cx="6448865" cy="474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An example of when something is not quite right…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EE3C0-BC07-DB4E-BD94-B169E838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55" y="2330979"/>
            <a:ext cx="4207933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229CB-B08E-0842-A6A9-04B42B407377}"/>
              </a:ext>
            </a:extLst>
          </p:cNvPr>
          <p:cNvGrpSpPr/>
          <p:nvPr/>
        </p:nvGrpSpPr>
        <p:grpSpPr>
          <a:xfrm>
            <a:off x="1611035" y="1662199"/>
            <a:ext cx="4380558" cy="4555389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980A27-D847-0F47-AB2F-9197A603C1E9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8BBE92-A466-FC43-ABDB-3679BCEB023A}"/>
                </a:ext>
              </a:extLst>
            </p:cNvPr>
            <p:cNvSpPr/>
            <p:nvPr/>
          </p:nvSpPr>
          <p:spPr>
            <a:xfrm>
              <a:off x="1427611" y="4158003"/>
              <a:ext cx="2268189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6511DBD-18AE-D346-929A-CFCD345C802F}"/>
                </a:ext>
              </a:extLst>
            </p:cNvPr>
            <p:cNvSpPr/>
            <p:nvPr/>
          </p:nvSpPr>
          <p:spPr>
            <a:xfrm>
              <a:off x="1427609" y="1839348"/>
              <a:ext cx="2268190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CA19156-ED2C-444B-BCEE-428F39D6B2B6}"/>
                </a:ext>
              </a:extLst>
            </p:cNvPr>
            <p:cNvSpPr/>
            <p:nvPr/>
          </p:nvSpPr>
          <p:spPr>
            <a:xfrm>
              <a:off x="1427611" y="2592741"/>
              <a:ext cx="2268190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2AF76DD4-A322-E049-A44A-BD9FEB94656E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FB2BC-F456-1E48-97F9-687CE3939331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BC6E2A-6197-414F-AFCE-6814D3A3D7BB}"/>
              </a:ext>
            </a:extLst>
          </p:cNvPr>
          <p:cNvSpPr/>
          <p:nvPr/>
        </p:nvSpPr>
        <p:spPr>
          <a:xfrm>
            <a:off x="6877826" y="2635728"/>
            <a:ext cx="370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Transformation, Dimensionality reduction and clustering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1286-8FAE-954A-8DAB-F28FF10D1821}"/>
              </a:ext>
            </a:extLst>
          </p:cNvPr>
          <p:cNvSpPr/>
          <p:nvPr/>
        </p:nvSpPr>
        <p:spPr>
          <a:xfrm>
            <a:off x="7047562" y="4863856"/>
            <a:ext cx="3170773" cy="1320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Gene-gene correlation </a:t>
            </a:r>
          </a:p>
          <a:p>
            <a:pPr algn="ctr"/>
            <a:r>
              <a:rPr lang="en-US" sz="2400" dirty="0"/>
              <a:t>Networks</a:t>
            </a:r>
          </a:p>
          <a:p>
            <a:pPr algn="ctr"/>
            <a:r>
              <a:rPr lang="en-US" sz="2400" dirty="0"/>
              <a:t>GO term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A0EAF-9500-1C4D-A918-15D81B24A0B6}"/>
              </a:ext>
            </a:extLst>
          </p:cNvPr>
          <p:cNvSpPr/>
          <p:nvPr/>
        </p:nvSpPr>
        <p:spPr>
          <a:xfrm>
            <a:off x="7169021" y="3927414"/>
            <a:ext cx="2927853" cy="914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/>
              <a:t>Comparison between </a:t>
            </a:r>
          </a:p>
          <a:p>
            <a:pPr algn="ctr"/>
            <a:r>
              <a:rPr lang="en-GB" sz="2400" dirty="0"/>
              <a:t>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D636-18E1-584D-8761-BE12B503AADB}"/>
              </a:ext>
            </a:extLst>
          </p:cNvPr>
          <p:cNvSpPr txBox="1"/>
          <p:nvPr/>
        </p:nvSpPr>
        <p:spPr>
          <a:xfrm>
            <a:off x="7011693" y="2001357"/>
            <a:ext cx="3485442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RPKM/FPKM-TPM-DESeq2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A9370A3-04F4-344E-B464-331FC843975E}"/>
              </a:ext>
            </a:extLst>
          </p:cNvPr>
          <p:cNvSpPr/>
          <p:nvPr/>
        </p:nvSpPr>
        <p:spPr>
          <a:xfrm rot="10800000">
            <a:off x="6190147" y="2039914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FCAB86E3-07F5-444B-9C36-955EBABEBD00}"/>
              </a:ext>
            </a:extLst>
          </p:cNvPr>
          <p:cNvSpPr/>
          <p:nvPr/>
        </p:nvSpPr>
        <p:spPr>
          <a:xfrm rot="10800000">
            <a:off x="6190147" y="3023331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43D8AEDB-9A68-D94C-A1CA-E2A8F980C66E}"/>
              </a:ext>
            </a:extLst>
          </p:cNvPr>
          <p:cNvSpPr/>
          <p:nvPr/>
        </p:nvSpPr>
        <p:spPr>
          <a:xfrm rot="10800000">
            <a:off x="6190147" y="3979323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42A4E9A-DB2E-284B-85EB-34A112B64F13}"/>
              </a:ext>
            </a:extLst>
          </p:cNvPr>
          <p:cNvSpPr/>
          <p:nvPr/>
        </p:nvSpPr>
        <p:spPr>
          <a:xfrm rot="10800000">
            <a:off x="6171463" y="5123507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26841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endParaRPr lang="en-GB" sz="4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10" y="1678647"/>
            <a:ext cx="5915297" cy="4886190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Does the ‘relationship’ between sample groups fit our expectation?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Sources of variation in the dataset?</a:t>
            </a:r>
          </a:p>
          <a:p>
            <a:pPr lvl="1"/>
            <a:r>
              <a:rPr lang="en-GB" dirty="0"/>
              <a:t>Variance of variable of interest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Confounding variable variances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Technical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sz="2400" dirty="0"/>
              <a:t>Sample-level count distributions and variances can help identify outliers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Explore sample similarity with dimensionality reduction (</a:t>
            </a:r>
            <a:r>
              <a:rPr lang="en-GB" sz="2400" b="1" dirty="0"/>
              <a:t>PCA</a:t>
            </a:r>
            <a:r>
              <a:rPr lang="en-GB" sz="2400" dirty="0"/>
              <a:t>, MDS, t-SNE, UMAP) and clustering.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F67E-0117-E3D6-DACD-D9937F30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9787E5D-A454-BFE0-099E-29FE97D99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9" t="6799" r="10357" b="57110"/>
          <a:stretch/>
        </p:blipFill>
        <p:spPr>
          <a:xfrm>
            <a:off x="7059897" y="4610531"/>
            <a:ext cx="4386212" cy="1791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2084DC2-F65F-C751-AD4E-7009A05EE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6" b="9256"/>
          <a:stretch/>
        </p:blipFill>
        <p:spPr>
          <a:xfrm>
            <a:off x="7029054" y="1696066"/>
            <a:ext cx="4324746" cy="2725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F04093-0696-D4BA-FDED-9BD3AE311AC5}"/>
              </a:ext>
            </a:extLst>
          </p:cNvPr>
          <p:cNvSpPr txBox="1"/>
          <p:nvPr/>
        </p:nvSpPr>
        <p:spPr>
          <a:xfrm>
            <a:off x="8412283" y="4016277"/>
            <a:ext cx="503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PC1</a:t>
            </a:r>
            <a:endParaRPr lang="en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4C826-0C57-2707-FC7C-67E595597A4C}"/>
              </a:ext>
            </a:extLst>
          </p:cNvPr>
          <p:cNvSpPr txBox="1"/>
          <p:nvPr/>
        </p:nvSpPr>
        <p:spPr>
          <a:xfrm rot="16200000">
            <a:off x="6975681" y="3005537"/>
            <a:ext cx="503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PC2</a:t>
            </a:r>
            <a:endParaRPr lang="en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7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26841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 </a:t>
            </a:r>
            <a:r>
              <a:rPr lang="en-US" sz="4400" dirty="0"/>
              <a:t>Data transformation</a:t>
            </a:r>
            <a:endParaRPr lang="en-GB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3F5D1-26CB-6848-AC78-B0200C6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91" y="1780300"/>
            <a:ext cx="5401194" cy="432095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259"/>
            <a:ext cx="5618018" cy="50639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/>
          </a:p>
          <a:p>
            <a:pPr marL="342900" indent="-342900"/>
            <a:r>
              <a:rPr lang="en-GB" sz="2200" dirty="0"/>
              <a:t>Distribution of </a:t>
            </a:r>
            <a:r>
              <a:rPr lang="en-GB" sz="2200" dirty="0" err="1"/>
              <a:t>RNAseq</a:t>
            </a:r>
            <a:r>
              <a:rPr lang="en-GB" sz="2200" dirty="0"/>
              <a:t> count data: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Model with a Poisson distribution (PD)?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PD assumes </a:t>
            </a:r>
            <a:r>
              <a:rPr lang="en-GB" sz="2200" i="1" dirty="0"/>
              <a:t>mean == variance</a:t>
            </a:r>
            <a:r>
              <a:rPr lang="en-GB" sz="2200" dirty="0"/>
              <a:t>, count distributions are </a:t>
            </a:r>
            <a:r>
              <a:rPr lang="en-GB" sz="2200" dirty="0" err="1"/>
              <a:t>overdispersed</a:t>
            </a:r>
            <a:r>
              <a:rPr lang="en-GB" sz="2200" dirty="0"/>
              <a:t>! </a:t>
            </a:r>
            <a:r>
              <a:rPr lang="en-GB" sz="2200" b="1" dirty="0"/>
              <a:t>Negative binomial distribution.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F67E-0117-E3D6-DACD-D9937F30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 dirty="0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A74D2D49-33C9-0D6B-DC3A-539299ECF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159"/>
          <a:stretch/>
        </p:blipFill>
        <p:spPr>
          <a:xfrm>
            <a:off x="662827" y="4510701"/>
            <a:ext cx="5695927" cy="18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1" y="625974"/>
            <a:ext cx="6851072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</a:t>
            </a:r>
            <a:r>
              <a:rPr lang="en-US" sz="4400" b="1" dirty="0" err="1"/>
              <a:t>Tranformation</a:t>
            </a:r>
            <a:r>
              <a:rPr lang="en-US" sz="4400" b="1" dirty="0"/>
              <a:t> – log2</a:t>
            </a:r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1337" y="1835582"/>
                <a:ext cx="6251222" cy="4530725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GB" sz="2400" dirty="0"/>
                  <a:t>Genes with large mean counts effect the sample relationship in low dimensional space</a:t>
                </a:r>
              </a:p>
              <a:p>
                <a:pPr marL="0" indent="0">
                  <a:buNone/>
                </a:pPr>
                <a:endParaRPr lang="en-GB" sz="2400" b="1" dirty="0"/>
              </a:p>
              <a:p>
                <a:pPr marL="342900" indent="-342900"/>
                <a:r>
                  <a:rPr lang="en-GB" sz="2400" dirty="0"/>
                  <a:t>Data transformations:</a:t>
                </a:r>
              </a:p>
              <a:p>
                <a:pPr marL="800100" lvl="1" indent="-342900"/>
                <a:r>
                  <a:rPr lang="en-GB" dirty="0"/>
                  <a:t>Log transformation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endParaRPr lang="en-GB" dirty="0"/>
              </a:p>
              <a:p>
                <a:pPr marL="800100" lvl="1" indent="-342900"/>
                <a:r>
                  <a:rPr lang="en-GB" dirty="0"/>
                  <a:t>1 is needed in case of 0: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GB" dirty="0"/>
              </a:p>
              <a:p>
                <a:pPr marL="800100" lvl="1" indent="-342900"/>
                <a:endParaRPr lang="en-GB" dirty="0"/>
              </a:p>
              <a:p>
                <a:pPr marL="342900" indent="-342900"/>
                <a:r>
                  <a:rPr lang="en-GB" sz="2400" dirty="0"/>
                  <a:t>Two peaks of expression!</a:t>
                </a:r>
              </a:p>
              <a:p>
                <a:pPr marL="1257300" lvl="2" indent="-342900"/>
                <a:r>
                  <a:rPr lang="en-GB" sz="2400" dirty="0"/>
                  <a:t>Lowly expressed genes</a:t>
                </a:r>
              </a:p>
              <a:p>
                <a:pPr marL="1257300" lvl="2" indent="-342900"/>
                <a:r>
                  <a:rPr lang="en-GB" sz="2400" dirty="0"/>
                  <a:t>Highly expressed genes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1337" y="1835582"/>
                <a:ext cx="6251222" cy="4530725"/>
              </a:xfrm>
              <a:blipFill>
                <a:blip r:embed="rId3"/>
                <a:stretch>
                  <a:fillRect l="-1217" t="-1676" b="-167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053909-C7F5-D342-B7A7-FD91634B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44" y="1842838"/>
            <a:ext cx="5264420" cy="42115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50828-73CB-8B49-B920-20AFCDD95F0E}"/>
              </a:ext>
            </a:extLst>
          </p:cNvPr>
          <p:cNvCxnSpPr>
            <a:cxnSpLocks/>
          </p:cNvCxnSpPr>
          <p:nvPr/>
        </p:nvCxnSpPr>
        <p:spPr>
          <a:xfrm flipV="1">
            <a:off x="4844197" y="4100944"/>
            <a:ext cx="2712543" cy="1578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223C7-38D0-764B-AAB9-DD5D695B0374}"/>
              </a:ext>
            </a:extLst>
          </p:cNvPr>
          <p:cNvCxnSpPr>
            <a:cxnSpLocks/>
          </p:cNvCxnSpPr>
          <p:nvPr/>
        </p:nvCxnSpPr>
        <p:spPr>
          <a:xfrm flipV="1">
            <a:off x="4844197" y="4278702"/>
            <a:ext cx="3730460" cy="1863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EE01DE-7232-69D8-111E-5B0DC843A653}"/>
              </a:ext>
            </a:extLst>
          </p:cNvPr>
          <p:cNvSpPr txBox="1"/>
          <p:nvPr/>
        </p:nvSpPr>
        <p:spPr>
          <a:xfrm>
            <a:off x="8351898" y="5822345"/>
            <a:ext cx="15268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DK" sz="1200" dirty="0">
                <a:latin typeface="Calibri" panose="020F0502020204030204" pitchFamily="34" charset="0"/>
                <a:cs typeface="Calibri" panose="020F0502020204030204" pitchFamily="34" charset="0"/>
              </a:rPr>
              <a:t>og2(norm counts +1)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41F631D-9105-7450-6BDA-E5132B27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A4B6F03-E550-9843-A8B0-CF391153A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094"/>
                <a:ext cx="10879665" cy="1324169"/>
              </a:xfrm>
            </p:spPr>
            <p:txBody>
              <a:bodyPr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1" dirty="0"/>
                      <m:t>log</m:t>
                    </m:r>
                    <m:r>
                      <a:rPr lang="en-GB" sz="2400" i="1" baseline="-25000" dirty="0"/>
                      <m:t>2</m:t>
                    </m:r>
                    <m:r>
                      <a:rPr lang="en-GB" sz="2400" i="1" dirty="0"/>
                      <m:t>(</m:t>
                    </m:r>
                    <m:r>
                      <a:rPr lang="en-US" sz="2400" i="1" dirty="0"/>
                      <m:t>𝑛𝑜𝑟𝑚</m:t>
                    </m:r>
                    <m:r>
                      <a:rPr lang="en-GB" sz="2400" i="1" dirty="0"/>
                      <m:t>𝑐𝑜𝑢𝑛𝑡</m:t>
                    </m:r>
                    <m:r>
                      <a:rPr lang="en-GB" sz="2400" i="1" dirty="0"/>
                      <m:t> + 1)</m:t>
                    </m:r>
                  </m:oMath>
                </a14:m>
                <a:r>
                  <a:rPr lang="en-GB" sz="2400" dirty="0"/>
                  <a:t> ”fixes” the issue of the genes with high expression (and variance), BUT instead introduces noise (variance) for lowly expressed genes.</a:t>
                </a:r>
              </a:p>
              <a:p>
                <a:pPr marL="342900" indent="-342900"/>
                <a:endParaRPr lang="en-GB" sz="2200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A4B6F03-E550-9843-A8B0-CF391153A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094"/>
                <a:ext cx="10879665" cy="1324169"/>
              </a:xfrm>
              <a:blipFill>
                <a:blip r:embed="rId3"/>
                <a:stretch>
                  <a:fillRect l="-817" t="-571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4C446D-C6A8-EF97-B80B-16D687A860FA}"/>
              </a:ext>
            </a:extLst>
          </p:cNvPr>
          <p:cNvSpPr/>
          <p:nvPr/>
        </p:nvSpPr>
        <p:spPr>
          <a:xfrm>
            <a:off x="838200" y="625974"/>
            <a:ext cx="7751617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</a:t>
            </a:r>
            <a:r>
              <a:rPr lang="en-US" sz="4400" b="1" dirty="0" err="1"/>
              <a:t>Tranformation</a:t>
            </a:r>
            <a:r>
              <a:rPr lang="en-US" sz="4400" b="1" dirty="0"/>
              <a:t> – Log2</a:t>
            </a:r>
            <a:endParaRPr lang="en-GB" sz="44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00B48E-43B1-8AA5-BB17-61BA772A39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" b="3274"/>
          <a:stretch/>
        </p:blipFill>
        <p:spPr>
          <a:xfrm>
            <a:off x="1529255" y="2775959"/>
            <a:ext cx="3554284" cy="3609944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1084EFB-1776-AE6E-EAF9-93FE586724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1" r="-2870" b="3273"/>
          <a:stretch/>
        </p:blipFill>
        <p:spPr>
          <a:xfrm>
            <a:off x="7441058" y="2775959"/>
            <a:ext cx="3660485" cy="360994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CEB7DC1-989F-496D-8577-F215223B9D1A}"/>
              </a:ext>
            </a:extLst>
          </p:cNvPr>
          <p:cNvSpPr/>
          <p:nvPr/>
        </p:nvSpPr>
        <p:spPr>
          <a:xfrm>
            <a:off x="5531385" y="4257786"/>
            <a:ext cx="1257507" cy="4427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132AF-1CFE-F9FC-4D92-5920FE8DF5D2}"/>
              </a:ext>
            </a:extLst>
          </p:cNvPr>
          <p:cNvSpPr txBox="1"/>
          <p:nvPr/>
        </p:nvSpPr>
        <p:spPr>
          <a:xfrm>
            <a:off x="2795385" y="2439383"/>
            <a:ext cx="61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Raw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7F0A1-CD8C-51FA-E256-B0662EE7309A}"/>
              </a:ext>
            </a:extLst>
          </p:cNvPr>
          <p:cNvSpPr txBox="1"/>
          <p:nvPr/>
        </p:nvSpPr>
        <p:spPr>
          <a:xfrm rot="16200000">
            <a:off x="192688" y="4294513"/>
            <a:ext cx="215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Deviation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E09B88-E99A-CF28-C7E7-1585181CE81B}"/>
              </a:ext>
            </a:extLst>
          </p:cNvPr>
          <p:cNvSpPr txBox="1"/>
          <p:nvPr/>
        </p:nvSpPr>
        <p:spPr>
          <a:xfrm>
            <a:off x="2713485" y="6385903"/>
            <a:ext cx="7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9B960-6F65-C973-4B07-21376A6910B4}"/>
              </a:ext>
            </a:extLst>
          </p:cNvPr>
          <p:cNvSpPr txBox="1"/>
          <p:nvPr/>
        </p:nvSpPr>
        <p:spPr>
          <a:xfrm>
            <a:off x="8696214" y="6385903"/>
            <a:ext cx="7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7C10C3-8806-45CA-ABA8-77408AE94F30}"/>
              </a:ext>
            </a:extLst>
          </p:cNvPr>
          <p:cNvSpPr txBox="1"/>
          <p:nvPr/>
        </p:nvSpPr>
        <p:spPr>
          <a:xfrm>
            <a:off x="8683691" y="2439383"/>
            <a:ext cx="11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Log2(n+1)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C7EED6-B7E4-2A72-C05C-992C2D85E581}"/>
              </a:ext>
            </a:extLst>
          </p:cNvPr>
          <p:cNvSpPr txBox="1"/>
          <p:nvPr/>
        </p:nvSpPr>
        <p:spPr>
          <a:xfrm rot="16200000">
            <a:off x="6207072" y="4294513"/>
            <a:ext cx="215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6266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368" y="1553934"/>
            <a:ext cx="10879665" cy="1136273"/>
          </a:xfrm>
        </p:spPr>
        <p:txBody>
          <a:bodyPr>
            <a:noAutofit/>
          </a:bodyPr>
          <a:lstStyle/>
          <a:p>
            <a:pPr marL="342900" indent="-342900"/>
            <a:r>
              <a:rPr lang="en-GB" sz="2200" dirty="0"/>
              <a:t>Regularized logarithm (</a:t>
            </a:r>
            <a:r>
              <a:rPr lang="en-GB" sz="2200" b="1" dirty="0" err="1"/>
              <a:t>rlog</a:t>
            </a:r>
            <a:r>
              <a:rPr lang="en-GB" sz="2200" dirty="0"/>
              <a:t>) and variance stabilizing transformation (</a:t>
            </a:r>
            <a:r>
              <a:rPr lang="en-GB" sz="2200" b="1" dirty="0" err="1"/>
              <a:t>vst</a:t>
            </a:r>
            <a:r>
              <a:rPr lang="en-GB" sz="2200" dirty="0"/>
              <a:t>) remove the dependence of the variance on the expression mean.</a:t>
            </a:r>
          </a:p>
          <a:p>
            <a:pPr marL="342900" indent="-342900"/>
            <a:r>
              <a:rPr lang="en-GB" sz="2200" dirty="0"/>
              <a:t>For genes with low counts, the values are shrunken towards the genes' averages across all samples.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9DAAC-1CC8-9C42-BA30-9FBC1A54E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" b="4803"/>
          <a:stretch/>
        </p:blipFill>
        <p:spPr>
          <a:xfrm>
            <a:off x="5966149" y="3085438"/>
            <a:ext cx="3332593" cy="34233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A958A-2E74-AF4D-BFAA-D0D96C396F45}"/>
              </a:ext>
            </a:extLst>
          </p:cNvPr>
          <p:cNvSpPr txBox="1"/>
          <p:nvPr/>
        </p:nvSpPr>
        <p:spPr>
          <a:xfrm>
            <a:off x="6278032" y="3187241"/>
            <a:ext cx="46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vst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B5892-4BE5-4EB8-85FF-4A4BC3C40C68}"/>
              </a:ext>
            </a:extLst>
          </p:cNvPr>
          <p:cNvSpPr txBox="1"/>
          <p:nvPr/>
        </p:nvSpPr>
        <p:spPr>
          <a:xfrm>
            <a:off x="6980847" y="6452505"/>
            <a:ext cx="10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rank(mean)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86455-248F-E133-C016-35A9CCF21D28}"/>
              </a:ext>
            </a:extLst>
          </p:cNvPr>
          <p:cNvSpPr txBox="1"/>
          <p:nvPr/>
        </p:nvSpPr>
        <p:spPr>
          <a:xfrm rot="16200000">
            <a:off x="4909002" y="4602816"/>
            <a:ext cx="172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Standard Deviation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4C446D-C6A8-EF97-B80B-16D687A860FA}"/>
              </a:ext>
            </a:extLst>
          </p:cNvPr>
          <p:cNvSpPr/>
          <p:nvPr/>
        </p:nvSpPr>
        <p:spPr>
          <a:xfrm>
            <a:off x="838200" y="625974"/>
            <a:ext cx="7751617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</a:t>
            </a:r>
            <a:r>
              <a:rPr lang="en-US" sz="4400" b="1" dirty="0" err="1"/>
              <a:t>Tranformation</a:t>
            </a:r>
            <a:r>
              <a:rPr lang="en-US" sz="4400" b="1" dirty="0"/>
              <a:t> – </a:t>
            </a:r>
            <a:r>
              <a:rPr lang="en-US" sz="4400" b="1" dirty="0" err="1"/>
              <a:t>rlog</a:t>
            </a:r>
            <a:r>
              <a:rPr lang="en-US" sz="4400" b="1" dirty="0"/>
              <a:t> &amp; </a:t>
            </a:r>
            <a:r>
              <a:rPr lang="en-US" sz="4400" b="1" dirty="0" err="1"/>
              <a:t>vst</a:t>
            </a:r>
            <a:endParaRPr lang="en-GB" sz="4400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7A08B78-B575-BA38-8A62-C7FF707F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19006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529F0-DBED-6193-996D-0BC5FD5ED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4" b="4738"/>
          <a:stretch/>
        </p:blipFill>
        <p:spPr>
          <a:xfrm>
            <a:off x="939651" y="3153105"/>
            <a:ext cx="3276399" cy="3362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4B214-2F4F-B4B5-A38C-F883C11AD1A2}"/>
              </a:ext>
            </a:extLst>
          </p:cNvPr>
          <p:cNvSpPr txBox="1"/>
          <p:nvPr/>
        </p:nvSpPr>
        <p:spPr>
          <a:xfrm>
            <a:off x="1086938" y="3246604"/>
            <a:ext cx="16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Log2(count + 1)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86379F-8C4C-95A4-FC53-C72E7F36F364}"/>
              </a:ext>
            </a:extLst>
          </p:cNvPr>
          <p:cNvSpPr txBox="1"/>
          <p:nvPr/>
        </p:nvSpPr>
        <p:spPr>
          <a:xfrm rot="16200000">
            <a:off x="-131260" y="4651763"/>
            <a:ext cx="172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Standard Deviation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E8F72-275E-EBED-43DC-815FA05E5F42}"/>
              </a:ext>
            </a:extLst>
          </p:cNvPr>
          <p:cNvSpPr txBox="1"/>
          <p:nvPr/>
        </p:nvSpPr>
        <p:spPr>
          <a:xfrm>
            <a:off x="1699099" y="6476035"/>
            <a:ext cx="10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rank(mean)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ACE98E7-D72C-8F7D-A67E-70C05444D166}"/>
              </a:ext>
            </a:extLst>
          </p:cNvPr>
          <p:cNvSpPr/>
          <p:nvPr/>
        </p:nvSpPr>
        <p:spPr>
          <a:xfrm>
            <a:off x="4431456" y="4559785"/>
            <a:ext cx="989630" cy="4427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67D723CD-5F95-E128-26FE-237D6495FB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17" b="4613"/>
          <a:stretch/>
        </p:blipFill>
        <p:spPr>
          <a:xfrm>
            <a:off x="8824911" y="3085438"/>
            <a:ext cx="3242783" cy="34298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90CDC1-9F60-D7EA-2A16-DFEAF9B2D77A}"/>
              </a:ext>
            </a:extLst>
          </p:cNvPr>
          <p:cNvSpPr txBox="1"/>
          <p:nvPr/>
        </p:nvSpPr>
        <p:spPr>
          <a:xfrm>
            <a:off x="9649622" y="6447679"/>
            <a:ext cx="10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rank(mean)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8ED7CF-A480-E2C3-EFC1-B382A26837FA}"/>
              </a:ext>
            </a:extLst>
          </p:cNvPr>
          <p:cNvSpPr txBox="1"/>
          <p:nvPr/>
        </p:nvSpPr>
        <p:spPr>
          <a:xfrm>
            <a:off x="8973200" y="318724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rlog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3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1676137" y="625974"/>
            <a:ext cx="870724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Let’s Do Some Exploratory Analysis </a:t>
            </a:r>
            <a:endParaRPr lang="en-GB" sz="4400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7985BA38-9E14-6B44-8D56-172BE340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10F4F2-B557-204B-9A1A-0880C4A3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30" y="2065190"/>
            <a:ext cx="7535340" cy="43365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EE2F26-ECB1-0122-4A9B-42B7DA0D961A}"/>
              </a:ext>
            </a:extLst>
          </p:cNvPr>
          <p:cNvSpPr/>
          <p:nvPr/>
        </p:nvSpPr>
        <p:spPr>
          <a:xfrm>
            <a:off x="3253792" y="2290562"/>
            <a:ext cx="5685182" cy="3663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CB1DA2DB-CFF3-45DC-72E8-2C8D2B29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343" y="3281398"/>
            <a:ext cx="4814832" cy="16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27048" y="625974"/>
            <a:ext cx="870724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Visualization</a:t>
            </a:r>
            <a:endParaRPr lang="en-GB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0" b="22866"/>
          <a:stretch/>
        </p:blipFill>
        <p:spPr>
          <a:xfrm>
            <a:off x="5411113" y="3595326"/>
            <a:ext cx="6398974" cy="3168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6465582" y="3075204"/>
            <a:ext cx="3755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Principal Component Analysis (PCA)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121"/>
            <a:ext cx="10515600" cy="971345"/>
          </a:xfrm>
        </p:spPr>
        <p:txBody>
          <a:bodyPr>
            <a:normAutofit/>
          </a:bodyPr>
          <a:lstStyle/>
          <a:p>
            <a:r>
              <a:rPr lang="en-GB" sz="2400" dirty="0"/>
              <a:t>Now, we can compare our samples with a PCA or clustering (heatmap)</a:t>
            </a:r>
          </a:p>
          <a:p>
            <a:r>
              <a:rPr lang="en-GB" sz="2400" b="1" i="1" dirty="0"/>
              <a:t>N.B: </a:t>
            </a:r>
            <a:r>
              <a:rPr lang="en-GB" sz="2400" i="1" dirty="0" err="1"/>
              <a:t>rlog</a:t>
            </a:r>
            <a:r>
              <a:rPr lang="en-GB" sz="2400" dirty="0"/>
              <a:t> and </a:t>
            </a:r>
            <a:r>
              <a:rPr lang="en-GB" sz="2400" i="1" dirty="0" err="1"/>
              <a:t>vst</a:t>
            </a:r>
            <a:r>
              <a:rPr lang="en-GB" sz="2400" dirty="0"/>
              <a:t> should not be used for Differential Expression Analysis (DEA)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32A1-255B-D4DC-9FC2-872AD01C80F6}"/>
              </a:ext>
            </a:extLst>
          </p:cNvPr>
          <p:cNvSpPr txBox="1"/>
          <p:nvPr/>
        </p:nvSpPr>
        <p:spPr>
          <a:xfrm rot="16200000">
            <a:off x="-230710" y="4730611"/>
            <a:ext cx="266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Principal Sample distances</a:t>
            </a:r>
          </a:p>
          <a:p>
            <a:pPr algn="ctr"/>
            <a:r>
              <a:rPr lang="en-GB" sz="1600" b="1" dirty="0" err="1"/>
              <a:t>rlog</a:t>
            </a:r>
            <a:r>
              <a:rPr lang="en-GB" sz="1600" b="1" dirty="0"/>
              <a:t> transformation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2A5DFD-9044-2762-2F9E-BEAD5579080C}"/>
              </a:ext>
            </a:extLst>
          </p:cNvPr>
          <p:cNvGrpSpPr/>
          <p:nvPr/>
        </p:nvGrpSpPr>
        <p:grpSpPr>
          <a:xfrm>
            <a:off x="1595700" y="2838117"/>
            <a:ext cx="2943283" cy="3786261"/>
            <a:chOff x="1440956" y="2827605"/>
            <a:chExt cx="2943283" cy="3786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193FE0-D6D7-534D-9BAC-BAE094B90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764" b="11433"/>
            <a:stretch/>
          </p:blipFill>
          <p:spPr>
            <a:xfrm>
              <a:off x="1440956" y="2954457"/>
              <a:ext cx="2943283" cy="36594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EB1AF5-2271-9E70-F556-BED92A3DCB46}"/>
                </a:ext>
              </a:extLst>
            </p:cNvPr>
            <p:cNvSpPr/>
            <p:nvPr/>
          </p:nvSpPr>
          <p:spPr>
            <a:xfrm>
              <a:off x="1906735" y="2827605"/>
              <a:ext cx="2257302" cy="235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7985BA38-9E14-6B44-8D56-172BE340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822</Words>
  <Application>Microsoft Macintosh PowerPoint</Application>
  <PresentationFormat>Widescreen</PresentationFormat>
  <Paragraphs>177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Exploratory analysis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Thilde Bagger Terkelsen</cp:lastModifiedBy>
  <cp:revision>122</cp:revision>
  <dcterms:created xsi:type="dcterms:W3CDTF">2021-05-13T13:56:47Z</dcterms:created>
  <dcterms:modified xsi:type="dcterms:W3CDTF">2022-08-17T16:54:02Z</dcterms:modified>
</cp:coreProperties>
</file>